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Source Code Pro"/>
      <p:regular r:id="rId28"/>
      <p:bold r:id="rId29"/>
      <p:italic r:id="rId30"/>
      <p:boldItalic r:id="rId31"/>
    </p:embeddedFont>
    <p:embeddedFont>
      <p:font typeface="Average"/>
      <p:regular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SourceCodePr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Italic.fntdata"/><Relationship Id="rId3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Averag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84c185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84c185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84c185f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84c185f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54bae2f0_0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154bae2f0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154bae2f0_0_9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154bae2f0_0_9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54bae2f0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54bae2f0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154bae2f0_0_9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154bae2f0_0_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54bae2f0_0_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154bae2f0_0_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084804d52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084804d52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154bae2f0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154bae2f0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0796034b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0796034b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0796034b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0796034b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0796034b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0796034b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0796034b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0796034b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084804d5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084804d5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084804d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084804d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084804d5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084804d5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084804d5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084804d5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154bae2f0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154bae2f0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54bae2f0_0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154bae2f0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154bae2f0_0_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154bae2f0_0_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0796034b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0796034b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ebsite.com/../../../../../../etc/passwd" TargetMode="External"/><Relationship Id="rId4" Type="http://schemas.openxmlformats.org/officeDocument/2006/relationships/hyperlink" Target="http://website.com/../../../../../../etc/passwd" TargetMode="External"/><Relationship Id="rId5" Type="http://schemas.openxmlformats.org/officeDocument/2006/relationships/hyperlink" Target="http://website.com/../../../../../../etc/passwd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 to Web Hacking</a:t>
            </a:r>
            <a:endParaRPr b="1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Jackie Schultz, RJ Joyce, Grant Spencer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SQL Injection to Expose Information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use a UNION to obtain information from other columns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 Query: </a:t>
            </a:r>
            <a:br>
              <a:rPr lang="en"/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SELECT username, userinfo FROM users WHERE username='$user';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PHP:</a:t>
            </a:r>
            <a:br>
              <a:rPr lang="en"/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cho “Info:\t” . $row[‘username’] . “\t” . $row[‘userinfo’];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Injected Query:</a:t>
            </a:r>
            <a:br>
              <a:rPr lang="en"/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SELECT username, userinfo FROM users WHERE username='</a:t>
            </a:r>
            <a:r>
              <a:rPr lang="en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’ UNION</a:t>
            </a:r>
            <a:br>
              <a:rPr lang="en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SELECT username, password as userinfo FROM users-- </a:t>
            </a:r>
            <a:r>
              <a:rPr lang="en" sz="1400" strike="sngStrike">
                <a:latin typeface="Courier New"/>
                <a:ea typeface="Courier New"/>
                <a:cs typeface="Courier New"/>
                <a:sym typeface="Courier New"/>
              </a:rPr>
              <a:t>’;</a:t>
            </a:r>
            <a:br>
              <a:rPr lang="en"/>
            </a:b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Investigating MySQL Table Structure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scripts that execute the MySQL commands are usually server-side and you will not be able to access them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do not know the names of tables, how many fields are retrieved by a SELECT, what part of the SQL statement you are injecting into, etc</a:t>
            </a:r>
            <a:br>
              <a:rPr lang="en"/>
            </a:br>
            <a:br>
              <a:rPr lang="en"/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‘ UNION SELECT 1 FROM users-- 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‘ UNION SELECT 1, 2 FROM users-- 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‘ UNION SELECT 1, 2, 3 FROM USERS --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provide the correct # of columns, will print the positions of each column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/>
          <p:nvPr/>
        </p:nvSpPr>
        <p:spPr>
          <a:xfrm>
            <a:off x="5567175" y="2157975"/>
            <a:ext cx="3260700" cy="24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Injection Prevention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240225"/>
            <a:ext cx="4910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/>
              <a:t>Sanitize your input!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/>
              <a:t>No one should be able to put certain SQL characters and keywords in usernames/passwords input boxes</a:t>
            </a:r>
            <a:endParaRPr sz="16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ourier New"/>
              <a:buChar char="○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--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ourier New"/>
              <a:buChar char="○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‘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ourier New"/>
              <a:buChar char="○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600"/>
              <a:buFont typeface="Courier New"/>
              <a:buChar char="○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OR/or/oR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950" y="2973400"/>
            <a:ext cx="3276349" cy="167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5551475" y="2167400"/>
            <a:ext cx="32763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Dev: I’ve blacklisted “OR” and “or” for user input! My database is safe!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Hacker: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7041225" y="4263500"/>
            <a:ext cx="517500" cy="303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7054713" y="4218950"/>
            <a:ext cx="6429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oR</a:t>
            </a:r>
            <a:endParaRPr sz="18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Cross-site Scripting (XSS)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466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Abusing user-provided input to a website to execute malicious Javascript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ource Code Pro"/>
              <a:buChar char="●"/>
            </a:pPr>
            <a:r>
              <a:rPr lang="en"/>
              <a:t>What can I do with it?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Read and modify browser data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Send network requests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Other dangerous stuff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Significantly more commonly found than SQL Injection nowadays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525" y="1656100"/>
            <a:ext cx="3627949" cy="260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/>
        </p:nvSpPr>
        <p:spPr>
          <a:xfrm>
            <a:off x="7490075" y="2860263"/>
            <a:ext cx="14112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SQL Injection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5866950" y="2048375"/>
            <a:ext cx="15570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Putting too much trust in user input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5600350" y="3142500"/>
            <a:ext cx="7929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XSS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XSS Example</a:t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734" y="1798384"/>
            <a:ext cx="6360375" cy="17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XSS Example</a:t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75" y="1437675"/>
            <a:ext cx="4475576" cy="34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4837625" y="1584850"/>
            <a:ext cx="3994500" cy="27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Normal input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&lt;input name = “Jackie”&gt;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Input with XSS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&lt;input name = “</a:t>
            </a:r>
            <a:r>
              <a:rPr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&lt;script&gt;alert(“ahh”);&lt;/script&gt;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2082600" y="2674900"/>
            <a:ext cx="1708500" cy="188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XSS Example</a:t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63" y="1468836"/>
            <a:ext cx="8141275" cy="2481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XSS actually dangerous?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61425" y="1458400"/>
            <a:ext cx="8520600" cy="26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You can do a lot more with Javascript than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alert()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 sz="1800"/>
              <a:t>Redirect</a:t>
            </a:r>
            <a:r>
              <a:rPr lang="en" sz="1800"/>
              <a:t> a user to a fake website</a:t>
            </a:r>
            <a:endParaRPr sz="1800"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 sz="1800"/>
              <a:t>Place an iframe around the site to track user input</a:t>
            </a:r>
            <a:endParaRPr sz="1800"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 sz="1800"/>
              <a:t>Read/Write browser cookies</a:t>
            </a:r>
            <a:endParaRPr sz="1800"/>
          </a:p>
          <a:p>
            <a:pPr indent="-3429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○"/>
            </a:pPr>
            <a:r>
              <a:rPr lang="en" sz="1800"/>
              <a:t>Exfil data over network requests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90100" y="1152325"/>
            <a:ext cx="52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Sanitize your user input to prevent input being </a:t>
            </a:r>
            <a:r>
              <a:rPr lang="en">
                <a:solidFill>
                  <a:srgbClr val="FF0000"/>
                </a:solidFill>
              </a:rPr>
              <a:t>interpreted</a:t>
            </a:r>
            <a:r>
              <a:rPr lang="en">
                <a:solidFill>
                  <a:srgbClr val="FF0000"/>
                </a:solidFill>
              </a:rPr>
              <a:t> as HTML.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Be careful about places that deal with user input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Escape characters that could cause harm</a:t>
            </a:r>
            <a:endParaRPr/>
          </a:p>
          <a:p>
            <a:pPr indent="-317500" lvl="2" marL="13716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</a:pPr>
            <a:r>
              <a:rPr lang="en"/>
              <a:t>‘&lt;’ and ‘&gt;’ can be written as &amp;lt; and &amp;gt;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Blacklist and whitelist relevant characters.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Control CORS headers to prevent including malicious files from other domains</a:t>
            </a: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400" y="1794625"/>
            <a:ext cx="2694275" cy="202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6125563" y="1847400"/>
            <a:ext cx="2285100" cy="14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Hackers when the software doesn’t sanitize user input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Directory Listing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416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used to be common for servers to allow directory listing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would allow you to list the directories on the server from the browser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specify the file path in the URL</a:t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1266825"/>
            <a:ext cx="4162425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SQL Injection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Cross Site Scripting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Directory Listing and Traversal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 Injection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Directory Traversal</a:t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all files in the intended directory, which is already dangerous, but in misconfigured servers you can also move up the directory tree by manipulating the URL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http://website.com/../../../../../../etc/</a:t>
            </a:r>
            <a:r>
              <a:rPr lang="en" u="sng">
                <a:solidFill>
                  <a:schemeClr val="hlink"/>
                </a:solidFill>
                <a:hlinkClick r:id="rId4"/>
              </a:rPr>
              <a:t>passwd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5"/>
              </a:rPr>
              <a:t>http://website.com/../../../../../../etc/shadow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can allow access to sensitive files on the server with no authentication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Command Injection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occur when user input is passed to the server and executed as a shell command on the host</a:t>
            </a:r>
            <a:br>
              <a:rPr lang="en"/>
            </a:br>
            <a:br>
              <a:rPr lang="en"/>
            </a:b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$t = $_GET["target"];</a:t>
            </a:r>
            <a:b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echo "&lt;pre&gt;" . shell_exec("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curl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" . $t) . "&lt;/pre&gt;";</a:t>
            </a:r>
            <a:b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does this do?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we take advantage of it in some way?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Command Injection</a:t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Running additional commands: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orig_cmd; cat /etc/shadow		(always run 2nd cmd)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orig_cmd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&amp;&amp;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cat /etc/shadow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(only if the first cmd succeeds)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orig_cmd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||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cat /etc/shadow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(only if the first cmd fails)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orig_cmd | cat /etc/shadow	(pipe orig_cmd output to second cmd)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●"/>
            </a:pPr>
            <a:r>
              <a:rPr lang="en"/>
              <a:t>Command Substitution: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orig_cmd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`cat /etc/shadow`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orig_cmd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$(cat /etc/shadow)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Prevent command injection by sanitizing inputs!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Client-Server Model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is a user of some service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hosts the service and</a:t>
            </a:r>
            <a:br>
              <a:rPr lang="en"/>
            </a:br>
            <a:r>
              <a:rPr lang="en"/>
              <a:t>f</a:t>
            </a:r>
            <a:r>
              <a:rPr lang="en"/>
              <a:t>ulfills client requests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150" y="1392375"/>
            <a:ext cx="5294151" cy="31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LAMP Stack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Linux: Operating System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Apache: Web Server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MySQL: Database that stores web server information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PHP: Scripting language for dynamic content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Inspect Element is Your Friend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4366500" cy="3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Tool available in almost every browser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Shows source code of the web page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has…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JavaScript Console that executes in the context of the web page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JavaScript Debugger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Network Request manager that allows viewing, editing, and resending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Cookie Modification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Tool to track JS API calls all the way back to the backing C library, with nano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things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468" y="0"/>
            <a:ext cx="42105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Injection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What is SQL?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“</a:t>
            </a:r>
            <a:r>
              <a:rPr lang="en"/>
              <a:t>Structured Query Language”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Family of l</a:t>
            </a:r>
            <a:r>
              <a:rPr lang="en"/>
              <a:t>anguages used to interact with a databases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Exact syntax changes depending upon what database you’re working with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What is SQL Injection?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Using bad user input to manipulate the SQL query in an unintended way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Takes advantage of server interpreting user input as code instead of as data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Tricks an application into sending the database malicious queries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Injection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A typical SQL query that checks if a user is allowed to log in: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Courier New"/>
              <a:buChar char="○"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SELECT id FROM users WHERE username = ‘$user’ AND password = ‘$passwd’;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/>
              <a:t>Returns the user’s id only if user enters a valid username and a password that matches that username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Why is this dangerous?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Injection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The user can provide user input that edits the query!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Query:</a:t>
            </a:r>
            <a:br>
              <a:rPr lang="en"/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SELECT * FROM users WHERE username = ‘$user’ AND password = ‘$passwd’;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Query with Payload:</a:t>
            </a:r>
            <a:br>
              <a:rPr lang="en"/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SELECT * FROM users WHERE username = ‘bob’ AND password = ‘</a:t>
            </a:r>
            <a:r>
              <a:rPr lang="en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’ OR 1=1-- </a:t>
            </a:r>
            <a:r>
              <a:rPr lang="en" sz="1400" strike="sngStrike">
                <a:latin typeface="Courier New"/>
                <a:ea typeface="Courier New"/>
                <a:cs typeface="Courier New"/>
                <a:sym typeface="Courier New"/>
              </a:rPr>
              <a:t>’;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endParaRPr sz="1400" strike="sngStrike">
              <a:solidFill>
                <a:srgbClr val="B7B7B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800"/>
              <a:buChar char="●"/>
            </a:pPr>
            <a:r>
              <a:rPr lang="en"/>
              <a:t>The server now returns *EVERY* row (because 1 = 1), which is probably enough.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Injection - Broken Down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7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SELECT * FROM users WHERE username = ‘bob’ AND password = ‘</a:t>
            </a:r>
            <a:r>
              <a:rPr lang="en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’ OR 1=1-- </a:t>
            </a:r>
            <a:r>
              <a:rPr lang="en" sz="1400" strike="sngStrike">
                <a:latin typeface="Courier New"/>
                <a:ea typeface="Courier New"/>
                <a:cs typeface="Courier New"/>
                <a:sym typeface="Courier New"/>
              </a:rPr>
              <a:t>’;</a:t>
            </a:r>
            <a:endParaRPr sz="1400" strike="sng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"/>
              <a:t> operator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one of the conditions has to be true to pass authentication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"/>
              <a:t> works exactly how you think it does.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1=1</a:t>
            </a:r>
            <a:r>
              <a:rPr lang="en"/>
              <a:t> (or another statement that will always evaluate to true)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Since we now only need one of the conditions to be true, make it evaluate to something that will always be true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Finish the query how YOU want 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use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#</a:t>
            </a:r>
            <a:r>
              <a:rPr lang="en"/>
              <a:t> or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</a:t>
            </a:r>
            <a:r>
              <a:rPr lang="en"/>
              <a:t>, MySQL expects a space afterwards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